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9" d="100"/>
          <a:sy n="79" d="100"/>
        </p:scale>
        <p:origin x="1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8FFD-AF0E-4BA1-8705-BC1DF26B50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EE29F4-1CC2-4E4A-BA09-8D1D9EFBBD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A9E726-4EA8-487B-9B7B-32E38B8EF47F}"/>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5" name="Footer Placeholder 4">
            <a:extLst>
              <a:ext uri="{FF2B5EF4-FFF2-40B4-BE49-F238E27FC236}">
                <a16:creationId xmlns:a16="http://schemas.microsoft.com/office/drawing/2014/main" id="{B4962C92-1D80-46E1-9692-EF05B01B42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B66F0A-2B0F-46BB-A745-B70222023280}"/>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3578306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CAC3E-67E7-4FBD-BAA9-0BF8624000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D8E7CB-AC74-4F52-84C7-D4AA270768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0212-8789-4BF9-81C4-1F416F3E3A0B}"/>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5" name="Footer Placeholder 4">
            <a:extLst>
              <a:ext uri="{FF2B5EF4-FFF2-40B4-BE49-F238E27FC236}">
                <a16:creationId xmlns:a16="http://schemas.microsoft.com/office/drawing/2014/main" id="{172F24D0-7C08-46E6-BE00-1D083DEF05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E2968C-68F7-4BFB-B28F-E5988BC6290E}"/>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1483903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67977-3078-4CFE-95EA-130C6A519C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C08865-D8CD-4D64-A6ED-5D7B994683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A575A9-3524-4DCC-9AE8-E99B5597EAB1}"/>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5" name="Footer Placeholder 4">
            <a:extLst>
              <a:ext uri="{FF2B5EF4-FFF2-40B4-BE49-F238E27FC236}">
                <a16:creationId xmlns:a16="http://schemas.microsoft.com/office/drawing/2014/main" id="{2657BA81-A944-4584-99DC-9B6AC1DBD5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20B3BE-5A24-4194-8191-002656CC9D78}"/>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298359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95012-19AA-4876-9EE2-45C741728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EA4594-E2CE-496D-BD30-6055D59F5E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7FC515-B76A-42E0-87FA-1FB217F2C2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A9CD93-CC83-49CE-801D-D57357E50005}"/>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6" name="Footer Placeholder 5">
            <a:extLst>
              <a:ext uri="{FF2B5EF4-FFF2-40B4-BE49-F238E27FC236}">
                <a16:creationId xmlns:a16="http://schemas.microsoft.com/office/drawing/2014/main" id="{36AC6F5E-2D5A-45A7-A2E4-526F7C5945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5CD3AB-2BF5-45C5-8CAF-17CC974E10D0}"/>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3002602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DC954-6218-4F51-956F-4B8F154EDE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EE25EB-02D7-4355-98B1-3BD45D63CA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DECF0C-E175-48E3-A0F6-F575AACCA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58113D-EEEB-47E2-806B-37BCF564FC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5B892F-7F08-4923-9D06-01A76D2AEF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E31005-8994-41A9-B768-C91F224A3D8B}"/>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8" name="Footer Placeholder 7">
            <a:extLst>
              <a:ext uri="{FF2B5EF4-FFF2-40B4-BE49-F238E27FC236}">
                <a16:creationId xmlns:a16="http://schemas.microsoft.com/office/drawing/2014/main" id="{ACF242A0-B520-4E8A-820A-7DB71FCD06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05C9F1-FB72-4B66-90D1-3EADB692B0A0}"/>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138097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8944D-34F5-4F7A-81DD-8816162712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1947CF-90C6-4D2D-9AEB-5AD2C1E37FAD}"/>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4" name="Footer Placeholder 3">
            <a:extLst>
              <a:ext uri="{FF2B5EF4-FFF2-40B4-BE49-F238E27FC236}">
                <a16:creationId xmlns:a16="http://schemas.microsoft.com/office/drawing/2014/main" id="{266B0C10-4FF1-4949-90C1-C4AAB4A66A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63EA47-0425-4B2C-98C0-22AC9586A56B}"/>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266523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273594-2754-4E94-9093-C4FDA162CB4F}"/>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3" name="Footer Placeholder 2">
            <a:extLst>
              <a:ext uri="{FF2B5EF4-FFF2-40B4-BE49-F238E27FC236}">
                <a16:creationId xmlns:a16="http://schemas.microsoft.com/office/drawing/2014/main" id="{6390DBE9-B9D6-403E-A6C3-AF2D28AD4D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D3EAA-9F68-4C66-8E3A-27D0A0A43D54}"/>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4116320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AA7C4-91B2-4618-98D0-539FDB984D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0B2D48-08DF-4813-A56D-7F97FA173E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C7C195-231A-49D3-BB8B-719B9C296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51676E-8D16-4A3A-98F1-89D21BAD18FE}"/>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6" name="Footer Placeholder 5">
            <a:extLst>
              <a:ext uri="{FF2B5EF4-FFF2-40B4-BE49-F238E27FC236}">
                <a16:creationId xmlns:a16="http://schemas.microsoft.com/office/drawing/2014/main" id="{CCDCFEA3-DD77-4BDA-A4C5-9A26C57526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B99C06-6832-462E-8B26-0631AF9F68F5}"/>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758574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DB08A-EB2D-498B-B2EF-57B43C0131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5946A6-BEB8-4D64-AEE9-22BFCA792D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FBF02F-5843-4643-9AB3-7C3D2B52E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3EA6A3-7E4C-403C-AFBA-1CF82CD5D69A}"/>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6" name="Footer Placeholder 5">
            <a:extLst>
              <a:ext uri="{FF2B5EF4-FFF2-40B4-BE49-F238E27FC236}">
                <a16:creationId xmlns:a16="http://schemas.microsoft.com/office/drawing/2014/main" id="{4202C7D7-8587-460F-89A0-97EE3A31EF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0B2B65-714B-44F7-9AC8-FA8ABCDA9409}"/>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1910337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73736-3515-4E37-975C-098C5096C8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B94C20-12B6-44EB-AE1D-066EE83D6A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FF516-B99F-472B-90C2-9509E8150AC7}"/>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5" name="Footer Placeholder 4">
            <a:extLst>
              <a:ext uri="{FF2B5EF4-FFF2-40B4-BE49-F238E27FC236}">
                <a16:creationId xmlns:a16="http://schemas.microsoft.com/office/drawing/2014/main" id="{9A00923D-024F-4CCA-B542-94D882256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8FCEC2-2E21-4AE3-8C3D-BB639CBFBB19}"/>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1561008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3597B-9A9D-4E12-8EBD-5ECC29F853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BCAEDF-FB04-4E5D-947F-A94BA37BCC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F2E0C0-D3C2-423E-A0D0-DB9504EBC2EA}"/>
              </a:ext>
            </a:extLst>
          </p:cNvPr>
          <p:cNvSpPr>
            <a:spLocks noGrp="1"/>
          </p:cNvSpPr>
          <p:nvPr>
            <p:ph type="dt" sz="half" idx="10"/>
          </p:nvPr>
        </p:nvSpPr>
        <p:spPr/>
        <p:txBody>
          <a:bodyPr/>
          <a:lstStyle/>
          <a:p>
            <a:fld id="{227AC40C-926E-4CEB-8104-2A9D66775DC1}" type="datetimeFigureOut">
              <a:rPr lang="en-US" smtClean="0"/>
              <a:t>11/27/2019</a:t>
            </a:fld>
            <a:endParaRPr lang="en-US"/>
          </a:p>
        </p:txBody>
      </p:sp>
      <p:sp>
        <p:nvSpPr>
          <p:cNvPr id="5" name="Footer Placeholder 4">
            <a:extLst>
              <a:ext uri="{FF2B5EF4-FFF2-40B4-BE49-F238E27FC236}">
                <a16:creationId xmlns:a16="http://schemas.microsoft.com/office/drawing/2014/main" id="{A6460C5B-A6F2-47D6-BE77-E2897489A4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809DF-ACAE-4C07-B64C-66C013E876A7}"/>
              </a:ext>
            </a:extLst>
          </p:cNvPr>
          <p:cNvSpPr>
            <a:spLocks noGrp="1"/>
          </p:cNvSpPr>
          <p:nvPr>
            <p:ph type="sldNum" sz="quarter" idx="12"/>
          </p:nvPr>
        </p:nvSpPr>
        <p:spPr/>
        <p:txBody>
          <a:bodyPr/>
          <a:lstStyle/>
          <a:p>
            <a:fld id="{0A510D2B-1885-46AE-8E67-D37836CA7068}" type="slidenum">
              <a:rPr lang="en-US" smtClean="0"/>
              <a:t>‹#›</a:t>
            </a:fld>
            <a:endParaRPr lang="en-US"/>
          </a:p>
        </p:txBody>
      </p:sp>
    </p:spTree>
    <p:extLst>
      <p:ext uri="{BB962C8B-B14F-4D97-AF65-F5344CB8AC3E}">
        <p14:creationId xmlns:p14="http://schemas.microsoft.com/office/powerpoint/2010/main" val="1482760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65FB3D-85F5-4D1B-9B35-FB08B45C17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19268A-E20A-4737-A60A-E7099B5F8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B46034-19BB-4B25-9A51-B0FFF0C32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7AC40C-926E-4CEB-8104-2A9D66775DC1}" type="datetimeFigureOut">
              <a:rPr lang="en-US" smtClean="0"/>
              <a:t>11/27/2019</a:t>
            </a:fld>
            <a:endParaRPr lang="en-US"/>
          </a:p>
        </p:txBody>
      </p:sp>
      <p:sp>
        <p:nvSpPr>
          <p:cNvPr id="5" name="Footer Placeholder 4">
            <a:extLst>
              <a:ext uri="{FF2B5EF4-FFF2-40B4-BE49-F238E27FC236}">
                <a16:creationId xmlns:a16="http://schemas.microsoft.com/office/drawing/2014/main" id="{AF7AE21B-66BC-4CE1-A558-91F89C89AF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6902AB-93A3-4C82-A062-1BEEA721AE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510D2B-1885-46AE-8E67-D37836CA7068}" type="slidenum">
              <a:rPr lang="en-US" smtClean="0"/>
              <a:t>‹#›</a:t>
            </a:fld>
            <a:endParaRPr lang="en-US"/>
          </a:p>
        </p:txBody>
      </p:sp>
    </p:spTree>
    <p:extLst>
      <p:ext uri="{BB962C8B-B14F-4D97-AF65-F5344CB8AC3E}">
        <p14:creationId xmlns:p14="http://schemas.microsoft.com/office/powerpoint/2010/main" val="244857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pignosisministries.com/2012/10/01/the-whole-armour-of-god/"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itzend.wordpress.com/2016/12/16/ephesians-part-6/" TargetMode="External"/><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worldbuilding.stackexchange.com/questions/14632/behaviour-of-roman-army-versus-zombie-horde" TargetMode="External"/><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diablo.gamepedia.com/Blackthorne's_Notched_Belt"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pngimg.com/download/20783"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foottalk.blogspot.com/2006/01/sandals-brief-history.html" TargetMode="External"/><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exaltedpast.wikidot.com/artifact:thunderboltshield" TargetMode="External"/><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hearingshofar.blogspot.com/2012/11/horned-helmets.html" TargetMode="External"/><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mennoknight.wordpress.com/2012/06/26/the-armor-of-god/" TargetMode="External"/><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worldbuilding.stackexchange.com/questions/14632/behaviour-of-roman-army-versus-zombie-horde" TargetMode="External"/><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itzend.wordpress.com/2016/12/16/ephesians-part-6/" TargetMode="External"/><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www.internetmonk.com/archive/the-homily-16" TargetMode="External"/><Relationship Id="rId2" Type="http://schemas.openxmlformats.org/officeDocument/2006/relationships/image" Target="../media/image10.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328C-D92F-4B54-B6B1-49BAF322C485}"/>
              </a:ext>
            </a:extLst>
          </p:cNvPr>
          <p:cNvSpPr>
            <a:spLocks noGrp="1"/>
          </p:cNvSpPr>
          <p:nvPr>
            <p:ph type="ctrTitle"/>
          </p:nvPr>
        </p:nvSpPr>
        <p:spPr>
          <a:xfrm>
            <a:off x="6746628" y="1783959"/>
            <a:ext cx="4645250" cy="2889114"/>
          </a:xfrm>
        </p:spPr>
        <p:txBody>
          <a:bodyPr anchor="b">
            <a:normAutofit/>
          </a:bodyPr>
          <a:lstStyle/>
          <a:p>
            <a:pPr algn="l"/>
            <a:r>
              <a:rPr lang="en-US" dirty="0"/>
              <a:t>The Whole Armour of God	</a:t>
            </a:r>
          </a:p>
        </p:txBody>
      </p:sp>
      <p:sp>
        <p:nvSpPr>
          <p:cNvPr id="3" name="Subtitle 2">
            <a:extLst>
              <a:ext uri="{FF2B5EF4-FFF2-40B4-BE49-F238E27FC236}">
                <a16:creationId xmlns:a16="http://schemas.microsoft.com/office/drawing/2014/main" id="{56B84A8B-7341-45CA-A564-19913E422081}"/>
              </a:ext>
            </a:extLst>
          </p:cNvPr>
          <p:cNvSpPr>
            <a:spLocks noGrp="1"/>
          </p:cNvSpPr>
          <p:nvPr>
            <p:ph type="subTitle" idx="1"/>
          </p:nvPr>
        </p:nvSpPr>
        <p:spPr>
          <a:xfrm>
            <a:off x="6746627" y="4750893"/>
            <a:ext cx="4645250" cy="1147863"/>
          </a:xfrm>
        </p:spPr>
        <p:txBody>
          <a:bodyPr anchor="t">
            <a:normAutofit/>
          </a:bodyPr>
          <a:lstStyle/>
          <a:p>
            <a:pPr algn="l"/>
            <a:r>
              <a:rPr lang="en-US" sz="2000"/>
              <a:t>By:  Bro. John Tarver</a:t>
            </a:r>
          </a:p>
        </p:txBody>
      </p:sp>
      <p:sp>
        <p:nvSpPr>
          <p:cNvPr id="13" name="Freeform: Shape 1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outdoor, standing, man, water&#10;&#10;Description automatically generated">
            <a:extLst>
              <a:ext uri="{FF2B5EF4-FFF2-40B4-BE49-F238E27FC236}">
                <a16:creationId xmlns:a16="http://schemas.microsoft.com/office/drawing/2014/main" id="{AC6F762D-8BFF-435F-A4C0-2D45467EAF3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619" r="-2" b="-2"/>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84629635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6720C4-09DD-4022-9AF8-EFC65B85C615}"/>
              </a:ext>
            </a:extLst>
          </p:cNvPr>
          <p:cNvSpPr>
            <a:spLocks noGrp="1"/>
          </p:cNvSpPr>
          <p:nvPr>
            <p:ph type="title"/>
          </p:nvPr>
        </p:nvSpPr>
        <p:spPr>
          <a:xfrm>
            <a:off x="838200" y="365125"/>
            <a:ext cx="10515600" cy="1325563"/>
          </a:xfrm>
        </p:spPr>
        <p:txBody>
          <a:bodyPr>
            <a:normAutofit/>
          </a:bodyPr>
          <a:lstStyle/>
          <a:p>
            <a:r>
              <a:rPr lang="en-US" dirty="0"/>
              <a:t>Before describing the Whole Armour of God, How did Paul begin?</a:t>
            </a:r>
          </a:p>
        </p:txBody>
      </p:sp>
      <p:sp>
        <p:nvSpPr>
          <p:cNvPr id="3" name="Content Placeholder 2">
            <a:extLst>
              <a:ext uri="{FF2B5EF4-FFF2-40B4-BE49-F238E27FC236}">
                <a16:creationId xmlns:a16="http://schemas.microsoft.com/office/drawing/2014/main" id="{4805EA1B-2AD2-429F-81D9-2F28F141F929}"/>
              </a:ext>
            </a:extLst>
          </p:cNvPr>
          <p:cNvSpPr>
            <a:spLocks noGrp="1"/>
          </p:cNvSpPr>
          <p:nvPr>
            <p:ph sz="half" idx="1"/>
          </p:nvPr>
        </p:nvSpPr>
        <p:spPr>
          <a:xfrm>
            <a:off x="838200" y="2010833"/>
            <a:ext cx="5096934" cy="4166130"/>
          </a:xfrm>
        </p:spPr>
        <p:txBody>
          <a:bodyPr>
            <a:normAutofit/>
          </a:bodyPr>
          <a:lstStyle/>
          <a:p>
            <a:r>
              <a:rPr lang="en-US" sz="2000" dirty="0"/>
              <a:t>“Finally, my brethren, be strong in the Lord, and in the power of his might.” v. 10</a:t>
            </a:r>
          </a:p>
          <a:p>
            <a:r>
              <a:rPr lang="en-US" sz="2000" dirty="0"/>
              <a:t>“Put on the whole armour of God, that ye may be able to stand against the wiles of the devil.” v. 11</a:t>
            </a:r>
          </a:p>
          <a:p>
            <a:r>
              <a:rPr lang="en-US" sz="2000" dirty="0"/>
              <a:t>“For we wrestle not against flesh and blood, but against principalities, against powers, against the rulers of the darkness of this world, against spiritual wickedness in high places.” v. 12</a:t>
            </a:r>
          </a:p>
          <a:p>
            <a:r>
              <a:rPr lang="en-US" sz="2000" dirty="0"/>
              <a:t>“Wherefore take unto you the whole armour of God, that ye may be able to withstand in the evil day, having done all, to stand.” v. 13</a:t>
            </a:r>
          </a:p>
        </p:txBody>
      </p:sp>
      <p:pic>
        <p:nvPicPr>
          <p:cNvPr id="16" name="Content Placeholder 15" descr="A picture containing dark, sitting, black, cake&#10;&#10;Description automatically generated">
            <a:extLst>
              <a:ext uri="{FF2B5EF4-FFF2-40B4-BE49-F238E27FC236}">
                <a16:creationId xmlns:a16="http://schemas.microsoft.com/office/drawing/2014/main" id="{42A56EEC-1CF7-4172-99BC-7669509686F1}"/>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058194"/>
            <a:ext cx="5181600" cy="3886200"/>
          </a:xfrm>
        </p:spPr>
      </p:pic>
    </p:spTree>
    <p:extLst>
      <p:ext uri="{BB962C8B-B14F-4D97-AF65-F5344CB8AC3E}">
        <p14:creationId xmlns:p14="http://schemas.microsoft.com/office/powerpoint/2010/main" val="376241418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3700" dirty="0"/>
              <a:t>What pieces make up “The Whole Armour of God?”</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lnSpcReduction="10000"/>
          </a:bodyPr>
          <a:lstStyle/>
          <a:p>
            <a:r>
              <a:rPr lang="en-US" b="1" u="sng" dirty="0"/>
              <a:t>Belt</a:t>
            </a:r>
            <a:r>
              <a:rPr lang="en-US" dirty="0"/>
              <a:t> of Truth</a:t>
            </a:r>
          </a:p>
          <a:p>
            <a:r>
              <a:rPr lang="en-US" b="1" u="sng" dirty="0"/>
              <a:t>Breastplate</a:t>
            </a:r>
            <a:r>
              <a:rPr lang="en-US" dirty="0"/>
              <a:t> of Righteousness</a:t>
            </a:r>
          </a:p>
          <a:p>
            <a:r>
              <a:rPr lang="en-US" b="1" u="sng" dirty="0"/>
              <a:t>Feet Covered </a:t>
            </a:r>
            <a:r>
              <a:rPr lang="en-US" dirty="0"/>
              <a:t>with Gospel of Peace</a:t>
            </a:r>
          </a:p>
          <a:p>
            <a:r>
              <a:rPr lang="en-US" b="1" u="sng" dirty="0"/>
              <a:t>Shield</a:t>
            </a:r>
            <a:r>
              <a:rPr lang="en-US" dirty="0"/>
              <a:t> of Faith</a:t>
            </a:r>
          </a:p>
          <a:p>
            <a:r>
              <a:rPr lang="en-US" b="1" u="sng" dirty="0"/>
              <a:t>Helmet</a:t>
            </a:r>
            <a:r>
              <a:rPr lang="en-US" dirty="0"/>
              <a:t> of God’s Saving Power</a:t>
            </a:r>
          </a:p>
          <a:p>
            <a:r>
              <a:rPr lang="en-US" b="1" u="sng" dirty="0"/>
              <a:t>Sword</a:t>
            </a:r>
            <a:r>
              <a:rPr lang="en-US" dirty="0"/>
              <a:t> of God’s Message</a:t>
            </a:r>
          </a:p>
          <a:p>
            <a:endParaRPr lang="en-US" sz="1800" dirty="0"/>
          </a:p>
        </p:txBody>
      </p:sp>
      <p:sp>
        <p:nvSpPr>
          <p:cNvPr id="19"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Content Placeholder 9" descr="A picture containing drawing&#10;&#10;Description automatically generated">
            <a:extLst>
              <a:ext uri="{FF2B5EF4-FFF2-40B4-BE49-F238E27FC236}">
                <a16:creationId xmlns:a16="http://schemas.microsoft.com/office/drawing/2014/main" id="{7F12FE35-5F24-4962-B76B-2993E176A6C5}"/>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20764"/>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5812357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circle(in)">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circle(in)">
                                      <p:cBhvr>
                                        <p:cTn id="12" dur="20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circle(in)">
                                      <p:cBhvr>
                                        <p:cTn id="17" dur="20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circle(in)">
                                      <p:cBhvr>
                                        <p:cTn id="22" dur="20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circle(in)">
                                      <p:cBhvr>
                                        <p:cTn id="27" dur="20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circle(in)">
                                      <p:cBhvr>
                                        <p:cTn id="32" dur="20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dirty="0"/>
              <a:t>Belt of Truth</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lnSpcReduction="10000"/>
          </a:bodyPr>
          <a:lstStyle/>
          <a:p>
            <a:r>
              <a:rPr lang="en-US" sz="1800" dirty="0"/>
              <a:t>“Stand therefore, having your loins girt with truth. (Eph. 6:14)</a:t>
            </a:r>
          </a:p>
          <a:p>
            <a:r>
              <a:rPr lang="en-US" sz="1800" dirty="0"/>
              <a:t>PURPOSE :  </a:t>
            </a:r>
          </a:p>
          <a:p>
            <a:pPr lvl="1"/>
            <a:r>
              <a:rPr lang="en-US" sz="1800" dirty="0"/>
              <a:t>Wraps around or encircles your waist – holds everything together.</a:t>
            </a:r>
          </a:p>
          <a:p>
            <a:r>
              <a:rPr lang="en-US" sz="1800" dirty="0"/>
              <a:t>MEANING:  </a:t>
            </a:r>
          </a:p>
          <a:p>
            <a:pPr lvl="1"/>
            <a:r>
              <a:rPr lang="en-US" sz="1800" dirty="0"/>
              <a:t>Because God’s Truth is the only truth, every action we take must come from him.  This fact allows us to follow God’s commandments without deviating from the path.</a:t>
            </a:r>
          </a:p>
          <a:p>
            <a:r>
              <a:rPr lang="en-US" sz="1800" dirty="0"/>
              <a:t>REFERENCE:  “And Ye Shall Know the Truth, and the Truth Shall Set You Free.” (John 8:32)</a:t>
            </a:r>
            <a:endParaRPr lang="en-US" sz="1400" dirty="0"/>
          </a:p>
          <a:p>
            <a:endParaRPr lang="en-US" sz="1800" dirty="0"/>
          </a:p>
        </p:txBody>
      </p:sp>
      <p:sp>
        <p:nvSpPr>
          <p:cNvPr id="19"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descr="A close up of a belt&#10;&#10;Description automatically generated">
            <a:extLst>
              <a:ext uri="{FF2B5EF4-FFF2-40B4-BE49-F238E27FC236}">
                <a16:creationId xmlns:a16="http://schemas.microsoft.com/office/drawing/2014/main" id="{28CA3013-5798-40BC-B30F-6D20CE8996F5}"/>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54567" y="725864"/>
            <a:ext cx="4185500" cy="3733013"/>
          </a:xfrm>
        </p:spPr>
      </p:pic>
    </p:spTree>
    <p:extLst>
      <p:ext uri="{BB962C8B-B14F-4D97-AF65-F5344CB8AC3E}">
        <p14:creationId xmlns:p14="http://schemas.microsoft.com/office/powerpoint/2010/main" val="2793339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randombar(horizontal)">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randombar(horizontal)">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randombar(horizontal)">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randombar(horizontal)">
                                      <p:cBhvr>
                                        <p:cTn id="32"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a:t>Breastplate of Righteousness</a:t>
            </a:r>
            <a:r>
              <a:rPr lang="en-US" b="1" dirty="0"/>
              <a:t>	</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lnSpcReduction="10000"/>
          </a:bodyPr>
          <a:lstStyle/>
          <a:p>
            <a:r>
              <a:rPr lang="en-US" sz="1800" dirty="0"/>
              <a:t>“and having on the breastplate of righteousness.” (Eph. 6:14)</a:t>
            </a:r>
          </a:p>
          <a:p>
            <a:r>
              <a:rPr lang="en-US" sz="1800" dirty="0"/>
              <a:t>PURPOSE :  </a:t>
            </a:r>
          </a:p>
          <a:p>
            <a:pPr lvl="1"/>
            <a:r>
              <a:rPr lang="en-US" sz="1800" dirty="0"/>
              <a:t>Protects Your Heart &amp; Lungs – Cannot live without them.</a:t>
            </a:r>
          </a:p>
          <a:p>
            <a:r>
              <a:rPr lang="en-US" sz="1800" dirty="0"/>
              <a:t>MEANING:  </a:t>
            </a:r>
          </a:p>
          <a:p>
            <a:pPr lvl="1"/>
            <a:r>
              <a:rPr lang="en-US" sz="1800" dirty="0"/>
              <a:t>To be righteous means to commit yourself to obeying God’s commandments and to live in a way that is honorable to him.</a:t>
            </a:r>
          </a:p>
          <a:p>
            <a:r>
              <a:rPr lang="en-US" sz="1800" dirty="0"/>
              <a:t>REFERENCE:  “Blessed are they that keep judgment, and he that doeth righteousness at all times.” (Psalm 106:3)</a:t>
            </a:r>
          </a:p>
          <a:p>
            <a:endParaRPr lang="en-US" sz="1800" dirty="0"/>
          </a:p>
        </p:txBody>
      </p:sp>
      <p:sp>
        <p:nvSpPr>
          <p:cNvPr id="24" name="Freeform: Shape 2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Content Placeholder 12" descr="A picture containing clothing, table, sitting, black&#10;&#10;Description automatically generated">
            <a:extLst>
              <a:ext uri="{FF2B5EF4-FFF2-40B4-BE49-F238E27FC236}">
                <a16:creationId xmlns:a16="http://schemas.microsoft.com/office/drawing/2014/main" id="{F145E483-63DD-492E-9506-C15706DCE0AF}"/>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54131" y="430458"/>
            <a:ext cx="4351338" cy="4351338"/>
          </a:xfrm>
        </p:spPr>
      </p:pic>
    </p:spTree>
    <p:extLst>
      <p:ext uri="{BB962C8B-B14F-4D97-AF65-F5344CB8AC3E}">
        <p14:creationId xmlns:p14="http://schemas.microsoft.com/office/powerpoint/2010/main" val="40186079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arn(inVertic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arn(inVertical)">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barn(inVertical)">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barn(inVertical)">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barn(inVertical)">
                                      <p:cBhvr>
                                        <p:cTn id="32"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kern="1200">
                <a:solidFill>
                  <a:schemeClr val="tx1"/>
                </a:solidFill>
                <a:latin typeface="+mj-lt"/>
                <a:ea typeface="+mj-ea"/>
                <a:cs typeface="+mj-cs"/>
              </a:rPr>
              <a:t>Feet Covered with the Gospel of Peace	</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fontScale="92500" lnSpcReduction="20000"/>
          </a:bodyPr>
          <a:lstStyle/>
          <a:p>
            <a:r>
              <a:rPr lang="en-US" sz="1700" dirty="0"/>
              <a:t>“And your feet shod with the preparation of the gospel of peace.” (Eph. 6:15)</a:t>
            </a:r>
          </a:p>
          <a:p>
            <a:r>
              <a:rPr lang="en-US" sz="1700" dirty="0"/>
              <a:t>PURPOSE :  </a:t>
            </a:r>
          </a:p>
          <a:p>
            <a:pPr lvl="1"/>
            <a:r>
              <a:rPr lang="en-US" sz="1800" dirty="0"/>
              <a:t>Feet are prepared or outfitted to get you from one place to another.</a:t>
            </a:r>
          </a:p>
          <a:p>
            <a:r>
              <a:rPr lang="en-US" sz="1700" dirty="0"/>
              <a:t>MEANING:  </a:t>
            </a:r>
          </a:p>
          <a:p>
            <a:pPr lvl="1"/>
            <a:r>
              <a:rPr lang="en-US" sz="1900" dirty="0"/>
              <a:t>The word “Gospel” means “Good News” referring to the sacrifice Jesus made for us.  The Lord calls us to share this “Good News” with others everywhere we go.</a:t>
            </a:r>
          </a:p>
          <a:p>
            <a:r>
              <a:rPr lang="en-US" sz="1700" dirty="0"/>
              <a:t>REFERENCE:  </a:t>
            </a:r>
            <a:r>
              <a:rPr lang="en-US" sz="1900" dirty="0"/>
              <a:t>“And how shall they preach, except they be sent? As it is written, How beautiful are the feet of them that preach the gospel of peace and bring glad tidings of good things.” (Romans 10:15)</a:t>
            </a:r>
          </a:p>
          <a:p>
            <a:endParaRPr lang="en-US" sz="1700" dirty="0"/>
          </a:p>
        </p:txBody>
      </p:sp>
      <p:sp>
        <p:nvSpPr>
          <p:cNvPr id="29" name="Freeform: Shape 2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descr="A picture containing footwear, clothing, table, sitting&#10;&#10;Description automatically generated">
            <a:extLst>
              <a:ext uri="{FF2B5EF4-FFF2-40B4-BE49-F238E27FC236}">
                <a16:creationId xmlns:a16="http://schemas.microsoft.com/office/drawing/2014/main" id="{EFA4DB82-3463-4C66-A557-D546C922871F}"/>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16132" y="564543"/>
            <a:ext cx="4253948" cy="3999506"/>
          </a:xfrm>
          <a:prstGeom prst="rect">
            <a:avLst/>
          </a:prstGeom>
        </p:spPr>
      </p:pic>
    </p:spTree>
    <p:extLst>
      <p:ext uri="{BB962C8B-B14F-4D97-AF65-F5344CB8AC3E}">
        <p14:creationId xmlns:p14="http://schemas.microsoft.com/office/powerpoint/2010/main" val="19141772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dirty="0"/>
              <a:t>Shield </a:t>
            </a:r>
            <a:r>
              <a:rPr lang="en-US" b="1" kern="1200" dirty="0">
                <a:solidFill>
                  <a:schemeClr val="tx1"/>
                </a:solidFill>
                <a:latin typeface="+mj-lt"/>
                <a:ea typeface="+mj-ea"/>
                <a:cs typeface="+mj-cs"/>
              </a:rPr>
              <a:t>of Faith	</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a:bodyPr>
          <a:lstStyle/>
          <a:p>
            <a:r>
              <a:rPr lang="en-US" sz="1700" dirty="0"/>
              <a:t>“Above all, taking the shield of faith, wherewith ye shall be able to quench all the fiery darts of the wicked.” (Eph. 6:16)</a:t>
            </a:r>
          </a:p>
          <a:p>
            <a:r>
              <a:rPr lang="en-US" sz="1800" dirty="0"/>
              <a:t>PURPOSE</a:t>
            </a:r>
            <a:r>
              <a:rPr lang="en-US" sz="1700" dirty="0"/>
              <a:t> :  </a:t>
            </a:r>
          </a:p>
          <a:p>
            <a:pPr lvl="1"/>
            <a:r>
              <a:rPr lang="en-US" sz="1800" dirty="0"/>
              <a:t>Protect ourselves when attacked.</a:t>
            </a:r>
          </a:p>
          <a:p>
            <a:r>
              <a:rPr lang="en-US" sz="1800" dirty="0"/>
              <a:t>MEANING</a:t>
            </a:r>
            <a:r>
              <a:rPr lang="en-US" sz="1700" dirty="0"/>
              <a:t>:  </a:t>
            </a:r>
          </a:p>
          <a:p>
            <a:pPr lvl="1"/>
            <a:r>
              <a:rPr lang="en-US" sz="1800" dirty="0"/>
              <a:t>Our faith in the Lord can guard us during our daily trials in the same way a shield  would during battle.</a:t>
            </a:r>
          </a:p>
          <a:p>
            <a:r>
              <a:rPr lang="en-US" sz="1800" dirty="0"/>
              <a:t>REFERENCE</a:t>
            </a:r>
            <a:r>
              <a:rPr lang="en-US" sz="1700" dirty="0"/>
              <a:t>:  “What shall we say to these things? If God be for us, who can be against us?” (Romans 8:31)</a:t>
            </a:r>
          </a:p>
          <a:p>
            <a:endParaRPr lang="en-US" sz="1700" dirty="0"/>
          </a:p>
        </p:txBody>
      </p:sp>
      <p:sp>
        <p:nvSpPr>
          <p:cNvPr id="29" name="Freeform: Shape 2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6" descr="A picture containing large, clock, decorated, plate&#10;&#10;Description automatically generated">
            <a:extLst>
              <a:ext uri="{FF2B5EF4-FFF2-40B4-BE49-F238E27FC236}">
                <a16:creationId xmlns:a16="http://schemas.microsoft.com/office/drawing/2014/main" id="{85CF7744-22E8-4AD3-B2C9-CC4670ED9587}"/>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67252" y="194788"/>
            <a:ext cx="4351338" cy="4351338"/>
          </a:xfrm>
        </p:spPr>
      </p:pic>
      <p:sp>
        <p:nvSpPr>
          <p:cNvPr id="8" name="TextBox 7">
            <a:extLst>
              <a:ext uri="{FF2B5EF4-FFF2-40B4-BE49-F238E27FC236}">
                <a16:creationId xmlns:a16="http://schemas.microsoft.com/office/drawing/2014/main" id="{27CB76D5-AC11-4E50-9170-DF07E52E72EC}"/>
              </a:ext>
            </a:extLst>
          </p:cNvPr>
          <p:cNvSpPr txBox="1"/>
          <p:nvPr/>
        </p:nvSpPr>
        <p:spPr>
          <a:xfrm>
            <a:off x="7767252" y="4546126"/>
            <a:ext cx="4351338" cy="230832"/>
          </a:xfrm>
          <a:prstGeom prst="rect">
            <a:avLst/>
          </a:prstGeom>
          <a:noFill/>
        </p:spPr>
        <p:txBody>
          <a:bodyPr wrap="square" rtlCol="0">
            <a:spAutoFit/>
          </a:bodyPr>
          <a:lstStyle/>
          <a:p>
            <a:r>
              <a:rPr lang="en-US" sz="900" dirty="0"/>
              <a:t>This Pho Unknown Author is licensed under CC BY-</a:t>
            </a:r>
          </a:p>
        </p:txBody>
      </p:sp>
    </p:spTree>
    <p:extLst>
      <p:ext uri="{BB962C8B-B14F-4D97-AF65-F5344CB8AC3E}">
        <p14:creationId xmlns:p14="http://schemas.microsoft.com/office/powerpoint/2010/main" val="14202479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kern="1200" dirty="0">
                <a:solidFill>
                  <a:schemeClr val="tx1"/>
                </a:solidFill>
                <a:latin typeface="+mj-lt"/>
                <a:ea typeface="+mj-ea"/>
                <a:cs typeface="+mj-cs"/>
              </a:rPr>
              <a:t>Helmet of God’s Saving Power	</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fontScale="92500" lnSpcReduction="10000"/>
          </a:bodyPr>
          <a:lstStyle/>
          <a:p>
            <a:r>
              <a:rPr lang="en-US" sz="1700" dirty="0"/>
              <a:t>“And take the helmet of salvation,” (Eph. 6:17)</a:t>
            </a:r>
          </a:p>
          <a:p>
            <a:r>
              <a:rPr lang="en-US" sz="1800" dirty="0"/>
              <a:t>PURPOSE</a:t>
            </a:r>
            <a:r>
              <a:rPr lang="en-US" sz="1700" dirty="0"/>
              <a:t> :  </a:t>
            </a:r>
          </a:p>
          <a:p>
            <a:pPr lvl="1"/>
            <a:r>
              <a:rPr lang="en-US" sz="1800" dirty="0"/>
              <a:t>Protects your brain if attacked.</a:t>
            </a:r>
          </a:p>
          <a:p>
            <a:r>
              <a:rPr lang="en-US" sz="1800" dirty="0"/>
              <a:t>MEANING</a:t>
            </a:r>
            <a:r>
              <a:rPr lang="en-US" sz="1700" dirty="0"/>
              <a:t>:  </a:t>
            </a:r>
          </a:p>
          <a:p>
            <a:pPr lvl="1"/>
            <a:r>
              <a:rPr lang="en-US" sz="1800" dirty="0"/>
              <a:t>We can find peace when we acknowledge the sacrifice Jesus made for us, and while we encounter the trials of this world, our salvation acts like a helmet in the way that it protects our minds during these trials.</a:t>
            </a:r>
          </a:p>
          <a:p>
            <a:r>
              <a:rPr lang="en-US" sz="1900" dirty="0"/>
              <a:t>REFERENCE</a:t>
            </a:r>
            <a:r>
              <a:rPr lang="en-US" sz="1700" dirty="0"/>
              <a:t>:  “ Verily, Verily I say unto you, He that heareth my word, and believeth on him that sent me, hath everlasting life, and shall not come into condemnation, but is passed from death unto life.” (John 5:24)</a:t>
            </a:r>
          </a:p>
          <a:p>
            <a:endParaRPr lang="en-US" sz="1700" dirty="0"/>
          </a:p>
        </p:txBody>
      </p:sp>
      <p:sp>
        <p:nvSpPr>
          <p:cNvPr id="29" name="Freeform: Shape 2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7CB76D5-AC11-4E50-9170-DF07E52E72EC}"/>
              </a:ext>
            </a:extLst>
          </p:cNvPr>
          <p:cNvSpPr txBox="1"/>
          <p:nvPr/>
        </p:nvSpPr>
        <p:spPr>
          <a:xfrm>
            <a:off x="7767252" y="4546126"/>
            <a:ext cx="4351338" cy="230832"/>
          </a:xfrm>
          <a:prstGeom prst="rect">
            <a:avLst/>
          </a:prstGeom>
          <a:noFill/>
        </p:spPr>
        <p:txBody>
          <a:bodyPr wrap="square" rtlCol="0">
            <a:spAutoFit/>
          </a:bodyPr>
          <a:lstStyle/>
          <a:p>
            <a:r>
              <a:rPr lang="en-US" sz="900" dirty="0"/>
              <a:t>This Pho Unknown Author is licensed under CC BY-</a:t>
            </a:r>
          </a:p>
        </p:txBody>
      </p:sp>
      <p:pic>
        <p:nvPicPr>
          <p:cNvPr id="6" name="Content Placeholder 5" descr="A picture containing helmet, headdress, indoor, clothing&#10;&#10;Description automatically generated">
            <a:extLst>
              <a:ext uri="{FF2B5EF4-FFF2-40B4-BE49-F238E27FC236}">
                <a16:creationId xmlns:a16="http://schemas.microsoft.com/office/drawing/2014/main" id="{20BCFFF6-D9CF-4233-BFC0-5276A329FDAF}"/>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67252" y="485030"/>
            <a:ext cx="4064289" cy="4118775"/>
          </a:xfrm>
        </p:spPr>
      </p:pic>
    </p:spTree>
    <p:extLst>
      <p:ext uri="{BB962C8B-B14F-4D97-AF65-F5344CB8AC3E}">
        <p14:creationId xmlns:p14="http://schemas.microsoft.com/office/powerpoint/2010/main" val="14815922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 calcmode="lin" valueType="num">
                                      <p:cBhvr>
                                        <p:cTn id="15" dur="1000" fill="hold"/>
                                        <p:tgtEl>
                                          <p:spTgt spid="1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2">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 calcmode="lin" valueType="num">
                                      <p:cBhvr>
                                        <p:cTn id="23" dur="10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2">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anim calcmode="lin" valueType="num">
                                      <p:cBhvr>
                                        <p:cTn id="31" dur="1000" fill="hold"/>
                                        <p:tgtEl>
                                          <p:spTgt spid="1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2">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anim calcmode="lin" valueType="num">
                                      <p:cBhvr>
                                        <p:cTn id="39" dur="1000" fill="hold"/>
                                        <p:tgtEl>
                                          <p:spTgt spid="12">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2">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2">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1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anim calcmode="lin" valueType="num">
                                      <p:cBhvr>
                                        <p:cTn id="47" dur="1000" fill="hold"/>
                                        <p:tgtEl>
                                          <p:spTgt spid="12">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12">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12">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dirty="0"/>
              <a:t>Sword</a:t>
            </a:r>
            <a:r>
              <a:rPr lang="en-US" b="1" kern="1200" dirty="0">
                <a:solidFill>
                  <a:schemeClr val="tx1"/>
                </a:solidFill>
                <a:latin typeface="+mj-lt"/>
                <a:ea typeface="+mj-ea"/>
                <a:cs typeface="+mj-cs"/>
              </a:rPr>
              <a:t> of God’s </a:t>
            </a:r>
            <a:r>
              <a:rPr lang="en-US" b="1" dirty="0"/>
              <a:t>Message</a:t>
            </a:r>
            <a:r>
              <a:rPr lang="en-US" b="1" kern="1200" dirty="0">
                <a:solidFill>
                  <a:schemeClr val="tx1"/>
                </a:solidFill>
                <a:latin typeface="+mj-lt"/>
                <a:ea typeface="+mj-ea"/>
                <a:cs typeface="+mj-cs"/>
              </a:rPr>
              <a:t>	</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fontScale="85000" lnSpcReduction="20000"/>
          </a:bodyPr>
          <a:lstStyle/>
          <a:p>
            <a:r>
              <a:rPr lang="en-US" sz="1700" dirty="0"/>
              <a:t>“And the sword of the spirit, which is the word of God.” (Eph. 6:17)</a:t>
            </a:r>
          </a:p>
          <a:p>
            <a:r>
              <a:rPr lang="en-US" sz="1900" dirty="0"/>
              <a:t>PURPOSE</a:t>
            </a:r>
            <a:r>
              <a:rPr lang="en-US" sz="1700" dirty="0"/>
              <a:t> :  </a:t>
            </a:r>
          </a:p>
          <a:p>
            <a:pPr lvl="1"/>
            <a:r>
              <a:rPr lang="en-US" sz="1900" dirty="0"/>
              <a:t>Weapon used to attack, pierce, or split an attacker.</a:t>
            </a:r>
          </a:p>
          <a:p>
            <a:r>
              <a:rPr lang="en-US" sz="2100" dirty="0"/>
              <a:t>MEANING</a:t>
            </a:r>
            <a:r>
              <a:rPr lang="en-US" sz="1700" dirty="0"/>
              <a:t>:  </a:t>
            </a:r>
          </a:p>
          <a:p>
            <a:pPr lvl="1"/>
            <a:r>
              <a:rPr lang="en-US" sz="1900" dirty="0"/>
              <a:t>Through God’s Word, we can distinguish between right and wrong. As a result, we can strive to live in a way that is free from sin. His Word is the ultimate truth, and we can find confidence in knowing it is our greatest weapon.</a:t>
            </a:r>
          </a:p>
          <a:p>
            <a:r>
              <a:rPr lang="en-US" sz="1900" dirty="0"/>
              <a:t>REFERENCE:  “And saith unto him, if thou be the son of God, cast thyself down: for it is written, He shall give his angels charge concerning thee: and in their hands they shall bear thee up, lest at any time thou dash thy foot against a stone.  Jesus said unto him, it is written again, thou shall not tempt the Lord thy God.” (Matthew 4:6-7)</a:t>
            </a:r>
          </a:p>
          <a:p>
            <a:endParaRPr lang="en-US" sz="1700" dirty="0"/>
          </a:p>
        </p:txBody>
      </p:sp>
      <p:sp>
        <p:nvSpPr>
          <p:cNvPr id="29" name="Freeform: Shape 2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7CB76D5-AC11-4E50-9170-DF07E52E72EC}"/>
              </a:ext>
            </a:extLst>
          </p:cNvPr>
          <p:cNvSpPr txBox="1"/>
          <p:nvPr/>
        </p:nvSpPr>
        <p:spPr>
          <a:xfrm>
            <a:off x="7735447" y="4474782"/>
            <a:ext cx="4351338" cy="230832"/>
          </a:xfrm>
          <a:prstGeom prst="rect">
            <a:avLst/>
          </a:prstGeom>
          <a:noFill/>
        </p:spPr>
        <p:txBody>
          <a:bodyPr wrap="square" rtlCol="0">
            <a:spAutoFit/>
          </a:bodyPr>
          <a:lstStyle/>
          <a:p>
            <a:r>
              <a:rPr lang="en-US" sz="900" dirty="0"/>
              <a:t>This Pho Unknown Author is licensed under CC BY-</a:t>
            </a:r>
          </a:p>
        </p:txBody>
      </p:sp>
      <p:pic>
        <p:nvPicPr>
          <p:cNvPr id="7" name="Content Placeholder 6" descr="A picture containing weapon, knife&#10;&#10;Description automatically generated">
            <a:extLst>
              <a:ext uri="{FF2B5EF4-FFF2-40B4-BE49-F238E27FC236}">
                <a16:creationId xmlns:a16="http://schemas.microsoft.com/office/drawing/2014/main" id="{5D3EE525-D68A-4F2E-9FE7-397DB116F311}"/>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21303" y="878590"/>
            <a:ext cx="4765482" cy="3088388"/>
          </a:xfrm>
        </p:spPr>
      </p:pic>
    </p:spTree>
    <p:extLst>
      <p:ext uri="{BB962C8B-B14F-4D97-AF65-F5344CB8AC3E}">
        <p14:creationId xmlns:p14="http://schemas.microsoft.com/office/powerpoint/2010/main" val="40288304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down)">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down)">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wipe(down)">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wipe(down)">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wipe(down)">
                                      <p:cBhvr>
                                        <p:cTn id="32"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0A60-332B-4B67-8A8B-DA7C297F6F8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3700" dirty="0"/>
              <a:t>Now That We Know What the Pieces Are…</a:t>
            </a:r>
          </a:p>
        </p:txBody>
      </p:sp>
      <p:sp>
        <p:nvSpPr>
          <p:cNvPr id="12" name="Content Placeholder 11">
            <a:extLst>
              <a:ext uri="{FF2B5EF4-FFF2-40B4-BE49-F238E27FC236}">
                <a16:creationId xmlns:a16="http://schemas.microsoft.com/office/drawing/2014/main" id="{4AB8D4BA-CFDE-4027-995C-87898F7FA920}"/>
              </a:ext>
            </a:extLst>
          </p:cNvPr>
          <p:cNvSpPr>
            <a:spLocks noGrp="1"/>
          </p:cNvSpPr>
          <p:nvPr>
            <p:ph sz="half" idx="2"/>
          </p:nvPr>
        </p:nvSpPr>
        <p:spPr>
          <a:xfrm>
            <a:off x="762000" y="2279018"/>
            <a:ext cx="5314543" cy="3375920"/>
          </a:xfrm>
        </p:spPr>
        <p:txBody>
          <a:bodyPr vert="horz" lIns="91440" tIns="45720" rIns="91440" bIns="45720" rtlCol="0" anchor="t">
            <a:normAutofit/>
          </a:bodyPr>
          <a:lstStyle/>
          <a:p>
            <a:r>
              <a:rPr lang="en-US" sz="2400" dirty="0"/>
              <a:t>Do we really need to wear these pieces to actually have “The Whole Armour of God?”</a:t>
            </a:r>
          </a:p>
          <a:p>
            <a:endParaRPr lang="en-US" sz="2400" dirty="0"/>
          </a:p>
          <a:p>
            <a:r>
              <a:rPr lang="en-US" sz="4000" dirty="0"/>
              <a:t>WHY?</a:t>
            </a:r>
          </a:p>
        </p:txBody>
      </p:sp>
      <p:sp>
        <p:nvSpPr>
          <p:cNvPr id="19"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Content Placeholder 9" descr="A picture containing drawing&#10;&#10;Description automatically generated">
            <a:extLst>
              <a:ext uri="{FF2B5EF4-FFF2-40B4-BE49-F238E27FC236}">
                <a16:creationId xmlns:a16="http://schemas.microsoft.com/office/drawing/2014/main" id="{7F12FE35-5F24-4962-B76B-2993E176A6C5}"/>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20764"/>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2937767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 calcmode="lin" valueType="num">
                                      <p:cBhvr>
                                        <p:cTn id="14" dur="5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1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6720C4-09DD-4022-9AF8-EFC65B85C615}"/>
              </a:ext>
            </a:extLst>
          </p:cNvPr>
          <p:cNvSpPr>
            <a:spLocks noGrp="1"/>
          </p:cNvSpPr>
          <p:nvPr>
            <p:ph type="title"/>
          </p:nvPr>
        </p:nvSpPr>
        <p:spPr>
          <a:xfrm>
            <a:off x="838200" y="365125"/>
            <a:ext cx="10515600" cy="1325563"/>
          </a:xfrm>
        </p:spPr>
        <p:txBody>
          <a:bodyPr>
            <a:normAutofit/>
          </a:bodyPr>
          <a:lstStyle/>
          <a:p>
            <a:r>
              <a:rPr lang="en-US" dirty="0"/>
              <a:t>How Do We Apply in Our Daily Lives???</a:t>
            </a:r>
          </a:p>
        </p:txBody>
      </p:sp>
      <p:sp>
        <p:nvSpPr>
          <p:cNvPr id="3" name="Content Placeholder 2">
            <a:extLst>
              <a:ext uri="{FF2B5EF4-FFF2-40B4-BE49-F238E27FC236}">
                <a16:creationId xmlns:a16="http://schemas.microsoft.com/office/drawing/2014/main" id="{4805EA1B-2AD2-429F-81D9-2F28F141F929}"/>
              </a:ext>
            </a:extLst>
          </p:cNvPr>
          <p:cNvSpPr>
            <a:spLocks noGrp="1"/>
          </p:cNvSpPr>
          <p:nvPr>
            <p:ph sz="half" idx="1"/>
          </p:nvPr>
        </p:nvSpPr>
        <p:spPr>
          <a:xfrm>
            <a:off x="838200" y="2010833"/>
            <a:ext cx="5096934" cy="4166130"/>
          </a:xfrm>
        </p:spPr>
        <p:txBody>
          <a:bodyPr>
            <a:normAutofit/>
          </a:bodyPr>
          <a:lstStyle/>
          <a:p>
            <a:r>
              <a:rPr lang="en-US" sz="2000" dirty="0"/>
              <a:t>It’s not so hard when you are in here surrounded by Sunday School classmates, family &amp; brethren.</a:t>
            </a:r>
          </a:p>
          <a:p>
            <a:r>
              <a:rPr lang="en-US" sz="2000" dirty="0"/>
              <a:t>What about when times are tough, and you feel like maybe that armor just isn’t holding up the way it should?</a:t>
            </a:r>
          </a:p>
          <a:p>
            <a:r>
              <a:rPr lang="en-US" sz="2000" dirty="0"/>
              <a:t>Or, when you encounter people in the world, that don’t believe there is such a thing as “Whole Armour of God?”         </a:t>
            </a:r>
          </a:p>
          <a:p>
            <a:r>
              <a:rPr lang="en-US" sz="3200" dirty="0"/>
              <a:t>THEY SAY… </a:t>
            </a:r>
          </a:p>
        </p:txBody>
      </p:sp>
      <p:pic>
        <p:nvPicPr>
          <p:cNvPr id="16" name="Content Placeholder 15" descr="A picture containing dark, sitting, black, cake&#10;&#10;Description automatically generated">
            <a:extLst>
              <a:ext uri="{FF2B5EF4-FFF2-40B4-BE49-F238E27FC236}">
                <a16:creationId xmlns:a16="http://schemas.microsoft.com/office/drawing/2014/main" id="{42A56EEC-1CF7-4172-99BC-7669509686F1}"/>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058194"/>
            <a:ext cx="5181600" cy="3886200"/>
          </a:xfrm>
        </p:spPr>
      </p:pic>
    </p:spTree>
    <p:extLst>
      <p:ext uri="{BB962C8B-B14F-4D97-AF65-F5344CB8AC3E}">
        <p14:creationId xmlns:p14="http://schemas.microsoft.com/office/powerpoint/2010/main" val="21863247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720C4-09DD-4022-9AF8-EFC65B85C615}"/>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dirty="0"/>
              <a:t>That’s IMPOSSIBLE!!!</a:t>
            </a:r>
          </a:p>
        </p:txBody>
      </p:sp>
      <p:sp>
        <p:nvSpPr>
          <p:cNvPr id="3" name="Content Placeholder 2">
            <a:extLst>
              <a:ext uri="{FF2B5EF4-FFF2-40B4-BE49-F238E27FC236}">
                <a16:creationId xmlns:a16="http://schemas.microsoft.com/office/drawing/2014/main" id="{4805EA1B-2AD2-429F-81D9-2F28F141F929}"/>
              </a:ext>
            </a:extLst>
          </p:cNvPr>
          <p:cNvSpPr>
            <a:spLocks noGrp="1"/>
          </p:cNvSpPr>
          <p:nvPr>
            <p:ph sz="half" idx="1"/>
          </p:nvPr>
        </p:nvSpPr>
        <p:spPr>
          <a:xfrm>
            <a:off x="762000" y="2279018"/>
            <a:ext cx="5314543" cy="3375920"/>
          </a:xfrm>
        </p:spPr>
        <p:txBody>
          <a:bodyPr vert="horz" lIns="91440" tIns="45720" rIns="91440" bIns="45720" rtlCol="0" anchor="t">
            <a:normAutofit fontScale="92500"/>
          </a:bodyPr>
          <a:lstStyle/>
          <a:p>
            <a:r>
              <a:rPr lang="en-US" sz="2000" dirty="0"/>
              <a:t>How do we overcome the naysayers?</a:t>
            </a:r>
          </a:p>
          <a:p>
            <a:r>
              <a:rPr lang="en-US" sz="2000" dirty="0"/>
              <a:t>REFERENCE:  “But Jesus beheld them, and said unto them, With men this is impossible; but with God all things are possible.” (Matthew 19:26)</a:t>
            </a:r>
          </a:p>
          <a:p>
            <a:r>
              <a:rPr lang="en-US" sz="2000" dirty="0"/>
              <a:t>God has a way of showing us things all of the time that we think are impossible, WHY?</a:t>
            </a:r>
          </a:p>
          <a:p>
            <a:r>
              <a:rPr lang="en-US" sz="2000" dirty="0"/>
              <a:t>It is our limited thinking and lack of faith that makes these things seem IMPOSSIBLE.</a:t>
            </a:r>
          </a:p>
          <a:p>
            <a:r>
              <a:rPr lang="en-US" sz="2000" dirty="0"/>
              <a:t>MAKE SENSE???</a:t>
            </a:r>
          </a:p>
          <a:p>
            <a:r>
              <a:rPr lang="en-US" sz="2000" dirty="0"/>
              <a:t>If NOT, here is something for the naysayers!</a:t>
            </a:r>
          </a:p>
          <a:p>
            <a:pPr marL="0" indent="0">
              <a:buNone/>
            </a:pPr>
            <a:endParaRPr lang="en-US" sz="2000" dirty="0"/>
          </a:p>
          <a:p>
            <a:pPr marL="0" indent="0">
              <a:buNone/>
            </a:pPr>
            <a:endParaRPr lang="en-US" sz="1800" dirty="0"/>
          </a:p>
        </p:txBody>
      </p:sp>
      <p:sp>
        <p:nvSpPr>
          <p:cNvPr id="20" name="Freeform: Shape 1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6" descr="A picture containing game&#10;&#10;Description automatically generated">
            <a:extLst>
              <a:ext uri="{FF2B5EF4-FFF2-40B4-BE49-F238E27FC236}">
                <a16:creationId xmlns:a16="http://schemas.microsoft.com/office/drawing/2014/main" id="{DC4F6A55-E997-4DF6-B3AA-49ECE58700D2}"/>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453" r="14552" b="-1"/>
          <a:stretch/>
        </p:blipFill>
        <p:spPr>
          <a:xfrm>
            <a:off x="6750142" y="-2"/>
            <a:ext cx="5441858"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6325742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2198</TotalTime>
  <Words>1076</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The Whole Armour of God </vt:lpstr>
      <vt:lpstr>Before describing the Whole Armour of God, How did Paul begin?</vt:lpstr>
      <vt:lpstr>What pieces make up “The Whole Armour of God?”</vt:lpstr>
      <vt:lpstr>Belt of Truth</vt:lpstr>
      <vt:lpstr>Breastplate of Righteousness </vt:lpstr>
      <vt:lpstr>Feet Covered with the Gospel of Peace </vt:lpstr>
      <vt:lpstr>Shield of Faith </vt:lpstr>
      <vt:lpstr>Helmet of God’s Saving Power </vt:lpstr>
      <vt:lpstr>Sword of God’s Message </vt:lpstr>
      <vt:lpstr>Now That We Know What the Pieces Are…</vt:lpstr>
      <vt:lpstr>How Do We Apply in Our Daily Lives???</vt:lpstr>
      <vt:lpstr>That’s IMPOSSIBLE!!!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Whole Armour of God </dc:title>
  <dc:creator>John Tarver</dc:creator>
  <cp:lastModifiedBy>John Tarver</cp:lastModifiedBy>
  <cp:revision>5</cp:revision>
  <dcterms:created xsi:type="dcterms:W3CDTF">2019-11-30T02:35:46Z</dcterms:created>
  <dcterms:modified xsi:type="dcterms:W3CDTF">2019-12-01T15:13:48Z</dcterms:modified>
</cp:coreProperties>
</file>